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Metni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12" name="Gövde Düzeyi Bir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96" name="Gövde Düzeyi Bir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9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aşlık Metni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105" name="Gövde Düzeyi Bir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06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ayt Numarası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21" name="Gövde Düzeyi Bi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2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aşlık Metni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30" name="Gövde Düzeyi Bir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3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39" name="Gövde Düzeyi Bir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0" name="Google Shape;36;p18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aşlık Metni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49" name="Gövde Düzeyi Bir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50" name="Google Shape;43;p19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4;p19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2" name="Google Shape;45;p19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6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76" name="Gövde Düzeyi Bir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77" name="Google Shape;61;p22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86" name="Google Shape;67;p23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Gövde Düzeyi Bir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8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3" name="Gövde Düzeyi Bir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123" name="Google Shape;90;p1"/>
          <p:cNvSpPr txBox="1"/>
          <p:nvPr>
            <p:ph type="ctrTitle"/>
          </p:nvPr>
        </p:nvSpPr>
        <p:spPr>
          <a:xfrm>
            <a:off x="2843326" y="2683466"/>
            <a:ext cx="7294706" cy="1491068"/>
          </a:xfrm>
          <a:prstGeom prst="rect">
            <a:avLst/>
          </a:prstGeom>
        </p:spPr>
        <p:txBody>
          <a:bodyPr/>
          <a:lstStyle/>
          <a:p>
            <a:pPr defTabSz="603504">
              <a:defRPr b="1" sz="4752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SESSION-8:</a:t>
            </a:r>
          </a:p>
          <a:p>
            <a:pPr defTabSz="603504">
              <a:defRPr b="1" sz="528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S3</a:t>
            </a:r>
          </a:p>
        </p:txBody>
      </p:sp>
      <p:sp>
        <p:nvSpPr>
          <p:cNvPr id="124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6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7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WS S3 - Server Side Encryption Key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4000"/>
            </a:lvl1pPr>
          </a:lstStyle>
          <a:p>
            <a:pPr/>
            <a:r>
              <a:t>AWS S3 - Server Side Encryption Key Types</a:t>
            </a:r>
          </a:p>
        </p:txBody>
      </p:sp>
      <p:sp>
        <p:nvSpPr>
          <p:cNvPr id="187" name="Amazon S3-managed keys (SSE-S3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S3-managed keys (SSE-S3)</a:t>
            </a:r>
          </a:p>
          <a:p>
            <a:pPr/>
            <a:r>
              <a:t>AWS KMS keys (SSE-KMS)</a:t>
            </a:r>
          </a:p>
          <a:p>
            <a:pPr/>
            <a:r>
              <a:t>Duel-layer server-side encryption (DSSE-KMS)</a:t>
            </a:r>
          </a:p>
          <a:p>
            <a:pPr/>
            <a:r>
              <a:t>Customer-provided keys (SSE-C)</a:t>
            </a:r>
          </a:p>
        </p:txBody>
      </p:sp>
      <p:sp>
        <p:nvSpPr>
          <p:cNvPr id="188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9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1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WS S3 - Storage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Storage Classes</a:t>
            </a:r>
          </a:p>
        </p:txBody>
      </p:sp>
      <p:sp>
        <p:nvSpPr>
          <p:cNvPr id="194" name="Google Shape;327;g2aa418787f7_0_14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95" name="Google Shape;328;g2aa418787f7_0_14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6" name="Google Shape;329;g2aa418787f7_0_14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7" name="Google Shape;330;g2aa418787f7_0_14" descr="Google Shape;330;g2aa418787f7_0_14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383" y="1804601"/>
            <a:ext cx="10358234" cy="454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WS S3 - Intelligent Ti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Intelligent Tiering</a:t>
            </a:r>
          </a:p>
        </p:txBody>
      </p:sp>
      <p:sp>
        <p:nvSpPr>
          <p:cNvPr id="201" name="Google Shape;327;g2aa418787f7_0_14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02" name="Google Shape;328;g2aa418787f7_0_14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3" name="Google Shape;329;g2aa418787f7_0_14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4" name="Google Shape;330;g2aa418787f7_0_14" descr="Google Shape;330;g2aa418787f7_0_14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0870" y="1695068"/>
            <a:ext cx="10221260" cy="4383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WS S3 - Glaci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Glacier</a:t>
            </a:r>
          </a:p>
        </p:txBody>
      </p:sp>
      <p:sp>
        <p:nvSpPr>
          <p:cNvPr id="208" name="Google Shape;327;g2aa418787f7_0_14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09" name="Google Shape;328;g2aa418787f7_0_14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0" name="Google Shape;329;g2aa418787f7_0_14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1" name="Google Shape;330;g2aa418787f7_0_14" descr="Google Shape;330;g2aa418787f7_0_14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1035" y="1929572"/>
            <a:ext cx="9560930" cy="4118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WS S3 - Versi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Versioning</a:t>
            </a:r>
          </a:p>
        </p:txBody>
      </p:sp>
      <p:sp>
        <p:nvSpPr>
          <p:cNvPr id="215" name="Keep multiple variants of an object in the same bucke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ts val="2400"/>
              <a:defRPr sz="2400"/>
            </a:pPr>
            <a:r>
              <a:t>Keep multiple variants of an object in the same bucket.</a:t>
            </a:r>
          </a:p>
          <a:p>
            <a:pPr>
              <a:buSzPts val="2400"/>
              <a:defRPr sz="2400"/>
            </a:pPr>
            <a:r>
              <a:t>Restore an object to a previous or specific version.</a:t>
            </a:r>
          </a:p>
          <a:p>
            <a:pPr>
              <a:buSzPts val="2400"/>
              <a:defRPr sz="2400"/>
            </a:pPr>
            <a:r>
              <a:t>Use S3 Object Lock for data retention or protection.</a:t>
            </a:r>
          </a:p>
        </p:txBody>
      </p:sp>
      <p:sp>
        <p:nvSpPr>
          <p:cNvPr id="21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1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1556" y="3482712"/>
            <a:ext cx="4139888" cy="312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WS S3 - Lifecycle Poli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Lifecycle Policies</a:t>
            </a:r>
          </a:p>
        </p:txBody>
      </p:sp>
      <p:sp>
        <p:nvSpPr>
          <p:cNvPr id="223" name="S3 Lifecycle policies are used to transition objects to another storage class. S3 Lifecycle rules take action based on object age.…"/>
          <p:cNvSpPr txBox="1"/>
          <p:nvPr>
            <p:ph type="body" sz="half" idx="1"/>
          </p:nvPr>
        </p:nvSpPr>
        <p:spPr>
          <a:xfrm>
            <a:off x="838200" y="1825625"/>
            <a:ext cx="10515600" cy="1597482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S3 Lifecycle policies are used to transition objects to another storage class. S3 Lifecycle rules take action based on object age.</a:t>
            </a:r>
          </a:p>
          <a:p>
            <a:pPr algn="just">
              <a:buSzPts val="2400"/>
              <a:defRPr sz="2400"/>
            </a:pPr>
            <a:r>
              <a:t>Example: Move objects older than 30 days to S3 Standard-IA, Move objects older than 365 days to Amazon S3 Glacier Deep Archive.</a:t>
            </a:r>
          </a:p>
        </p:txBody>
      </p:sp>
      <p:sp>
        <p:nvSpPr>
          <p:cNvPr id="224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25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6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7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Ekran Resmi 2024-11-06 11.16.41.png" descr="Ekran Resmi 2024-11-06 11.16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446" y="3900692"/>
            <a:ext cx="8469108" cy="1882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WS S3 - Replicating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Replicating Objects</a:t>
            </a:r>
          </a:p>
        </p:txBody>
      </p:sp>
      <p:sp>
        <p:nvSpPr>
          <p:cNvPr id="231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32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4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097" y="1704982"/>
            <a:ext cx="10678806" cy="4568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WS S3 - Multipart Uplo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Multipart Upload</a:t>
            </a:r>
          </a:p>
        </p:txBody>
      </p:sp>
      <p:sp>
        <p:nvSpPr>
          <p:cNvPr id="238" name="Initiate the upload, upload the object parts and complete the multipart upload."/>
          <p:cNvSpPr txBox="1"/>
          <p:nvPr>
            <p:ph type="body" sz="half" idx="1"/>
          </p:nvPr>
        </p:nvSpPr>
        <p:spPr>
          <a:xfrm>
            <a:off x="838200" y="1825625"/>
            <a:ext cx="10515600" cy="1597482"/>
          </a:xfrm>
          <a:prstGeom prst="rect">
            <a:avLst/>
          </a:prstGeom>
        </p:spPr>
        <p:txBody>
          <a:bodyPr/>
          <a:lstStyle>
            <a:lvl1pPr algn="just">
              <a:buSzPts val="2400"/>
              <a:defRPr sz="2400"/>
            </a:lvl1pPr>
          </a:lstStyle>
          <a:p>
            <a:pPr/>
            <a:r>
              <a:t>Initiate the upload, upload the object parts and complete the multipart upload.</a:t>
            </a:r>
          </a:p>
        </p:txBody>
      </p:sp>
      <p:sp>
        <p:nvSpPr>
          <p:cNvPr id="239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40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1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2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7458" y="2436765"/>
            <a:ext cx="8208083" cy="4082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WS S3 - Transfer Accel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Transfer Acceleration</a:t>
            </a:r>
          </a:p>
        </p:txBody>
      </p:sp>
      <p:sp>
        <p:nvSpPr>
          <p:cNvPr id="246" name="Move data faster over long distances.…"/>
          <p:cNvSpPr txBox="1"/>
          <p:nvPr>
            <p:ph type="body" sz="half" idx="1"/>
          </p:nvPr>
        </p:nvSpPr>
        <p:spPr>
          <a:xfrm>
            <a:off x="838200" y="1825625"/>
            <a:ext cx="10515600" cy="1597482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Move data faster over long distances.</a:t>
            </a:r>
          </a:p>
          <a:p>
            <a:pPr algn="just">
              <a:buSzPts val="2400"/>
              <a:defRPr sz="2400"/>
            </a:pPr>
            <a:r>
              <a:t>Reduce network variability.</a:t>
            </a:r>
          </a:p>
        </p:txBody>
      </p:sp>
      <p:sp>
        <p:nvSpPr>
          <p:cNvPr id="247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48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9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0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5671" y="2796487"/>
            <a:ext cx="6831658" cy="394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WS S3 - Event Not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Event Notifications</a:t>
            </a:r>
          </a:p>
        </p:txBody>
      </p:sp>
      <p:sp>
        <p:nvSpPr>
          <p:cNvPr id="254" name="Get notifications sent when events happen in your S3 bucke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ts val="2400"/>
              <a:defRPr sz="2400"/>
            </a:pPr>
            <a:r>
              <a:t>Get notifications sent when events happen in your S3 bucket.</a:t>
            </a:r>
          </a:p>
          <a:p>
            <a:pPr>
              <a:buSzPts val="2400"/>
              <a:defRPr sz="2400"/>
            </a:pPr>
            <a:r>
              <a:t>Let AWS manage event monitoring: no polling needed.</a:t>
            </a:r>
          </a:p>
        </p:txBody>
      </p:sp>
      <p:sp>
        <p:nvSpPr>
          <p:cNvPr id="255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56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7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8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560" y="2842936"/>
            <a:ext cx="6730880" cy="3786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WS Cloud Stor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Cloud Storage</a:t>
            </a:r>
          </a:p>
        </p:txBody>
      </p:sp>
      <p:sp>
        <p:nvSpPr>
          <p:cNvPr id="131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32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4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Ekran Resmi 2024-11-06 09.38.32.png" descr="Ekran Resmi 2024-11-06 09.38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131" y="1977921"/>
            <a:ext cx="10194737" cy="4022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mazon E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Amazon EFS</a:t>
            </a:r>
          </a:p>
        </p:txBody>
      </p:sp>
      <p:sp>
        <p:nvSpPr>
          <p:cNvPr id="262" name="It is used if multiple instances need to use the same storage.…"/>
          <p:cNvSpPr txBox="1"/>
          <p:nvPr>
            <p:ph type="body" sz="half" idx="1"/>
          </p:nvPr>
        </p:nvSpPr>
        <p:spPr>
          <a:xfrm>
            <a:off x="838200" y="1901157"/>
            <a:ext cx="5021801" cy="4240305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It is used if multiple instances need to use the same storage.</a:t>
            </a:r>
          </a:p>
          <a:p>
            <a:pPr algn="just">
              <a:buSzPts val="2400"/>
              <a:defRPr sz="2400"/>
            </a:pPr>
            <a:r>
              <a:t>Files systems are accessed from EC2 instances at the same time.</a:t>
            </a:r>
          </a:p>
          <a:p>
            <a:pPr algn="just">
              <a:buSzPts val="2400"/>
              <a:defRPr sz="2400"/>
            </a:pPr>
            <a:r>
              <a:t>File systems are connected by using the NFSv4 protocol.</a:t>
            </a:r>
          </a:p>
        </p:txBody>
      </p:sp>
      <p:sp>
        <p:nvSpPr>
          <p:cNvPr id="263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64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66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6207" y="1901157"/>
            <a:ext cx="5452526" cy="4645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mazon EFS Bene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Amazon EFS Benefits</a:t>
            </a:r>
          </a:p>
        </p:txBody>
      </p:sp>
      <p:sp>
        <p:nvSpPr>
          <p:cNvPr id="270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71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2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73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7902" y="1865080"/>
            <a:ext cx="9967196" cy="424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mazon FS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Amazon FSx</a:t>
            </a:r>
          </a:p>
        </p:txBody>
      </p:sp>
      <p:sp>
        <p:nvSpPr>
          <p:cNvPr id="277" name="Launch, run, and scale high-performing file systems on AWS.…"/>
          <p:cNvSpPr txBox="1"/>
          <p:nvPr>
            <p:ph type="body" sz="half" idx="1"/>
          </p:nvPr>
        </p:nvSpPr>
        <p:spPr>
          <a:xfrm>
            <a:off x="838200" y="1901157"/>
            <a:ext cx="5848715" cy="3449337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Launch, run, and scale high-performing file systems on AWS. </a:t>
            </a:r>
          </a:p>
          <a:p>
            <a:pPr algn="just">
              <a:buSzPts val="2400"/>
              <a:defRPr sz="2400"/>
            </a:pPr>
            <a:r>
              <a:t>Use familiar and feature-rich products without managing hardware provisioning, patching and backups.</a:t>
            </a:r>
          </a:p>
          <a:p>
            <a:pPr algn="just">
              <a:buSzPts val="2400"/>
              <a:defRPr sz="2400"/>
            </a:pPr>
            <a:r>
              <a:t>Amazon FSx for Windows File Server, Amazon FSx for Lustre, Amazon FSX for NetApp ONTAP, Amazon FSx for OpenZFS  </a:t>
            </a:r>
          </a:p>
        </p:txBody>
      </p:sp>
      <p:sp>
        <p:nvSpPr>
          <p:cNvPr id="278" name="Google Shape;314;g2aa37ea10a6_0_52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79" name="Google Shape;315;g2aa37ea10a6_0_52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" name="Google Shape;316;g2aa37ea10a6_0_52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81" name="Google Shape;317;g2aa37ea10a6_0_520" descr="Google Shape;317;g2aa37ea10a6_0_52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2975" y="1938273"/>
            <a:ext cx="2981454" cy="2981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WS Storage Gate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Storage Gateway</a:t>
            </a:r>
          </a:p>
        </p:txBody>
      </p:sp>
      <p:sp>
        <p:nvSpPr>
          <p:cNvPr id="285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86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88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0668" y="1848078"/>
            <a:ext cx="10341664" cy="4078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WS Data Syn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Data Sync</a:t>
            </a:r>
          </a:p>
        </p:txBody>
      </p:sp>
      <p:sp>
        <p:nvSpPr>
          <p:cNvPr id="29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9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9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9175" y="1694502"/>
            <a:ext cx="8533650" cy="4855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9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0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3873" y="1423601"/>
            <a:ext cx="9295254" cy="4337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305" name="Google Shape;90;p1"/>
          <p:cNvSpPr txBox="1"/>
          <p:nvPr>
            <p:ph type="ctrTitle"/>
          </p:nvPr>
        </p:nvSpPr>
        <p:spPr>
          <a:xfrm>
            <a:off x="2526853" y="2683466"/>
            <a:ext cx="7927652" cy="1491068"/>
          </a:xfrm>
          <a:prstGeom prst="rect">
            <a:avLst/>
          </a:prstGeom>
        </p:spPr>
        <p:txBody>
          <a:bodyPr/>
          <a:lstStyle>
            <a:lvl1pPr defTabSz="640079">
              <a:defRPr b="1" sz="504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THANKS FOR LISTENING</a:t>
            </a:r>
          </a:p>
        </p:txBody>
      </p:sp>
      <p:sp>
        <p:nvSpPr>
          <p:cNvPr id="306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7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8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9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0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WS Storage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Storage Services</a:t>
            </a:r>
          </a:p>
        </p:txBody>
      </p:sp>
      <p:sp>
        <p:nvSpPr>
          <p:cNvPr id="13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3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r Block Storage: Amazon Elastic Block Store (Amazon EBS)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For Block Storage: Amazon Elastic Block Store (Amazon EBS)</a:t>
            </a:r>
          </a:p>
          <a:p>
            <a:pPr algn="just">
              <a:buSzPts val="2400"/>
              <a:defRPr sz="2400"/>
            </a:pPr>
            <a:r>
              <a:t>For File Storage: Amazon Elastic File System (Amazon EFS), Amazon FSx</a:t>
            </a:r>
          </a:p>
          <a:p>
            <a:pPr marL="408214" indent="-293914" algn="just">
              <a:buSzPts val="2400"/>
            </a:pPr>
            <a:r>
              <a:rPr sz="2400"/>
              <a:t>For Object Storage: Amazon Simple Storage Service (Amazon S3), Amazon S3 Glacier</a:t>
            </a:r>
            <a: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WS S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</a:t>
            </a:r>
          </a:p>
        </p:txBody>
      </p:sp>
      <p:sp>
        <p:nvSpPr>
          <p:cNvPr id="145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6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8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It is a durable object storage solution.…"/>
          <p:cNvSpPr txBox="1"/>
          <p:nvPr>
            <p:ph type="body" sz="half" idx="1"/>
          </p:nvPr>
        </p:nvSpPr>
        <p:spPr>
          <a:xfrm>
            <a:off x="838200" y="1825625"/>
            <a:ext cx="6084514" cy="4351338"/>
          </a:xfrm>
          <a:prstGeom prst="rect">
            <a:avLst/>
          </a:prstGeom>
        </p:spPr>
        <p:txBody>
          <a:bodyPr/>
          <a:lstStyle/>
          <a:p>
            <a:pPr>
              <a:buSzPts val="2400"/>
              <a:defRPr sz="2400"/>
            </a:pPr>
            <a:r>
              <a:t>It is a durable object storage solution.</a:t>
            </a:r>
          </a:p>
          <a:p>
            <a:pPr>
              <a:buSzPts val="2400"/>
              <a:defRPr sz="2400"/>
            </a:pPr>
            <a:r>
              <a:t>Reduce Cost</a:t>
            </a:r>
          </a:p>
          <a:p>
            <a:pPr>
              <a:buSzPts val="2400"/>
              <a:defRPr sz="2400"/>
            </a:pPr>
            <a:r>
              <a:t>Increase Agility</a:t>
            </a:r>
          </a:p>
          <a:p>
            <a:pPr>
              <a:buSzPts val="2400"/>
              <a:defRPr sz="2400"/>
            </a:pPr>
            <a:r>
              <a:t>Accelerate Innovation</a:t>
            </a:r>
          </a:p>
          <a:p>
            <a:pPr>
              <a:buSzPts val="2400"/>
              <a:defRPr sz="2400"/>
            </a:pPr>
            <a:r>
              <a:t>Strengthen Security</a:t>
            </a:r>
          </a:p>
          <a:p>
            <a:pPr algn="just">
              <a:buSzPts val="2400"/>
              <a:defRPr sz="2400"/>
            </a:pPr>
            <a:r>
              <a:t>Cost factors: Storage Type, Replication, Versioning, Data Transfer, Requests and Retrievals, Management and Analytics</a:t>
            </a:r>
          </a:p>
        </p:txBody>
      </p:sp>
      <p:pic>
        <p:nvPicPr>
          <p:cNvPr id="15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8192" y="2129614"/>
            <a:ext cx="3718857" cy="3718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23;g2aa37ea10a6_0_121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3" name="Google Shape;128;g2aa37ea10a6_0_121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4" name="Google Shape;129;g2aa37ea10a6_0_121" descr="Google Shape;129;g2aa37ea10a6_0_121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Ekran Resmi 2024-11-06 09.59.23.png" descr="Ekran Resmi 2024-11-06 09.59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306" y="1586560"/>
            <a:ext cx="10337388" cy="3684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8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9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0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WS S3 - Bucket and Object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Bucket and Object Names</a:t>
            </a:r>
          </a:p>
        </p:txBody>
      </p:sp>
      <p:sp>
        <p:nvSpPr>
          <p:cNvPr id="162" name="Data is stored as an object in the bucket.…"/>
          <p:cNvSpPr txBox="1"/>
          <p:nvPr>
            <p:ph type="body" sz="quarter" idx="1"/>
          </p:nvPr>
        </p:nvSpPr>
        <p:spPr>
          <a:xfrm>
            <a:off x="838200" y="1825625"/>
            <a:ext cx="10515600" cy="1000755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Data is stored as an object in the bucket.</a:t>
            </a:r>
          </a:p>
          <a:p>
            <a:pPr algn="just">
              <a:buSzPts val="2400"/>
              <a:defRPr sz="2400"/>
            </a:pPr>
            <a:r>
              <a:t>An object includes a file and any metadata that describes the file. </a:t>
            </a:r>
          </a:p>
        </p:txBody>
      </p:sp>
      <p:pic>
        <p:nvPicPr>
          <p:cNvPr id="163" name="Ekran Resmi 2024-11-06 10.24.08.png" descr="Ekran Resmi 2024-11-06 10.24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101" y="4120611"/>
            <a:ext cx="9561798" cy="1342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66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7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8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AWS S3 - Bucket Poli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Bucket Policies</a:t>
            </a:r>
          </a:p>
        </p:txBody>
      </p:sp>
      <p:sp>
        <p:nvSpPr>
          <p:cNvPr id="170" name="Resource-based policy for an S3 bucket in JSON format…"/>
          <p:cNvSpPr txBox="1"/>
          <p:nvPr>
            <p:ph type="body" sz="quarter" idx="1"/>
          </p:nvPr>
        </p:nvSpPr>
        <p:spPr>
          <a:xfrm>
            <a:off x="838200" y="1825625"/>
            <a:ext cx="11201738" cy="1325563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Resource-based policy for an S3 bucket in JSON format</a:t>
            </a:r>
          </a:p>
          <a:p>
            <a:pPr marL="388620" indent="-274320" algn="just">
              <a:buSzPts val="2400"/>
              <a:defRPr sz="3000"/>
            </a:pPr>
            <a:r>
              <a:rPr sz="2400"/>
              <a:t>Controls access without managing permissions in AWS IAM</a:t>
            </a:r>
            <a:r>
              <a:t> </a:t>
            </a:r>
          </a:p>
        </p:txBody>
      </p:sp>
      <p:pic>
        <p:nvPicPr>
          <p:cNvPr id="17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8145" y="2979135"/>
            <a:ext cx="6035710" cy="36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76;g2aa37ea10a6_0_137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4" name="Google Shape;277;g2aa37ea10a6_0_137" descr="Google Shape;277;g2aa37ea10a6_0_137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AWS S3 - Block Public Access"/>
          <p:cNvSpPr txBox="1"/>
          <p:nvPr>
            <p:ph type="ctr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b="1" sz="4400"/>
            </a:lvl1pPr>
          </a:lstStyle>
          <a:p>
            <a:pPr/>
            <a:r>
              <a:t>AWS S3 - Block Public Access</a:t>
            </a:r>
          </a:p>
        </p:txBody>
      </p:sp>
      <p:pic>
        <p:nvPicPr>
          <p:cNvPr id="17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020" y="1943496"/>
            <a:ext cx="10389960" cy="3939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7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AWS S3 - Access Po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S3 - Access Points</a:t>
            </a:r>
          </a:p>
        </p:txBody>
      </p:sp>
      <p:sp>
        <p:nvSpPr>
          <p:cNvPr id="183" name="Each access point has unique Domain Name System (DNS) and Amazon Resource Name (ARN)…"/>
          <p:cNvSpPr txBox="1"/>
          <p:nvPr>
            <p:ph type="body" sz="quarter" idx="1"/>
          </p:nvPr>
        </p:nvSpPr>
        <p:spPr>
          <a:xfrm>
            <a:off x="838200" y="1825625"/>
            <a:ext cx="11201738" cy="1325563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Each access point has unique Domain Name System (DNS) and Amazon Resource Name (ARN) </a:t>
            </a:r>
          </a:p>
          <a:p>
            <a:pPr marL="388620" indent="-274320" algn="just">
              <a:buSzPts val="2400"/>
              <a:defRPr sz="2400"/>
            </a:pPr>
            <a:r>
              <a:t>Access points have distinct permission ve network controls</a:t>
            </a:r>
          </a:p>
        </p:txBody>
      </p:sp>
      <p:pic>
        <p:nvPicPr>
          <p:cNvPr id="18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9938" y="3078192"/>
            <a:ext cx="5743123" cy="3617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